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Pablo Fernández Valderrama Gamarra" userId="e70e8bc0-626f-413f-ba48-804a67d8cc06" providerId="ADAL" clId="{A630F9C9-67AD-4537-BB22-A981EA5A80EB}"/>
    <pc:docChg chg="undo custSel addSld modSld sldOrd">
      <pc:chgData name="José Pablo Fernández Valderrama Gamarra" userId="e70e8bc0-626f-413f-ba48-804a67d8cc06" providerId="ADAL" clId="{A630F9C9-67AD-4537-BB22-A981EA5A80EB}" dt="2022-03-04T15:28:53.707" v="51" actId="207"/>
      <pc:docMkLst>
        <pc:docMk/>
      </pc:docMkLst>
      <pc:sldChg chg="delSp modSp add mod ord delAnim modAnim">
        <pc:chgData name="José Pablo Fernández Valderrama Gamarra" userId="e70e8bc0-626f-413f-ba48-804a67d8cc06" providerId="ADAL" clId="{A630F9C9-67AD-4537-BB22-A981EA5A80EB}" dt="2022-03-04T15:28:53.707" v="51" actId="207"/>
        <pc:sldMkLst>
          <pc:docMk/>
          <pc:sldMk cId="4147393172" sldId="262"/>
        </pc:sldMkLst>
        <pc:spChg chg="mod">
          <ac:chgData name="José Pablo Fernández Valderrama Gamarra" userId="e70e8bc0-626f-413f-ba48-804a67d8cc06" providerId="ADAL" clId="{A630F9C9-67AD-4537-BB22-A981EA5A80EB}" dt="2022-03-04T15:23:57.909" v="36" actId="1037"/>
          <ac:spMkLst>
            <pc:docMk/>
            <pc:sldMk cId="4147393172" sldId="262"/>
            <ac:spMk id="2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19:48.436" v="7" actId="6549"/>
          <ac:spMkLst>
            <pc:docMk/>
            <pc:sldMk cId="4147393172" sldId="262"/>
            <ac:spMk id="5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24:33.629" v="44" actId="1076"/>
          <ac:spMkLst>
            <pc:docMk/>
            <pc:sldMk cId="4147393172" sldId="262"/>
            <ac:spMk id="10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28:53.707" v="51" actId="207"/>
          <ac:spMkLst>
            <pc:docMk/>
            <pc:sldMk cId="4147393172" sldId="262"/>
            <ac:spMk id="12" creationId="{00000000-0000-0000-0000-000000000000}"/>
          </ac:spMkLst>
        </pc:spChg>
        <pc:spChg chg="del">
          <ac:chgData name="José Pablo Fernández Valderrama Gamarra" userId="e70e8bc0-626f-413f-ba48-804a67d8cc06" providerId="ADAL" clId="{A630F9C9-67AD-4537-BB22-A981EA5A80EB}" dt="2022-03-04T15:18:55.975" v="6" actId="478"/>
          <ac:spMkLst>
            <pc:docMk/>
            <pc:sldMk cId="4147393172" sldId="262"/>
            <ac:spMk id="15" creationId="{00000000-0000-0000-0000-000000000000}"/>
          </ac:spMkLst>
        </pc:spChg>
        <pc:spChg chg="del mod">
          <ac:chgData name="José Pablo Fernández Valderrama Gamarra" userId="e70e8bc0-626f-413f-ba48-804a67d8cc06" providerId="ADAL" clId="{A630F9C9-67AD-4537-BB22-A981EA5A80EB}" dt="2022-03-04T15:18:53.212" v="5" actId="478"/>
          <ac:spMkLst>
            <pc:docMk/>
            <pc:sldMk cId="4147393172" sldId="262"/>
            <ac:spMk id="16" creationId="{00000000-0000-0000-0000-000000000000}"/>
          </ac:spMkLst>
        </pc:spChg>
        <pc:grpChg chg="mod">
          <ac:chgData name="José Pablo Fernández Valderrama Gamarra" userId="e70e8bc0-626f-413f-ba48-804a67d8cc06" providerId="ADAL" clId="{A630F9C9-67AD-4537-BB22-A981EA5A80EB}" dt="2022-03-04T15:25:49.471" v="48" actId="1076"/>
          <ac:grpSpMkLst>
            <pc:docMk/>
            <pc:sldMk cId="4147393172" sldId="262"/>
            <ac:grpSpMk id="21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561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289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9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54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07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7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45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8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84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34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47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21/03/2022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8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136904" cy="1470025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Constantia" panose="02030602050306030303" pitchFamily="18" charset="0"/>
              </a:rPr>
              <a:t>Esquema </a:t>
            </a:r>
            <a:br>
              <a:rPr lang="es-ES" sz="4000" b="1" dirty="0">
                <a:latin typeface="Constantia" panose="02030602050306030303" pitchFamily="18" charset="0"/>
              </a:rPr>
            </a:br>
            <a:r>
              <a:rPr lang="es-ES" sz="4000" b="1" dirty="0">
                <a:latin typeface="Constantia" panose="02030602050306030303" pitchFamily="18" charset="0"/>
              </a:rPr>
              <a:t>Cuaresma-Semana Santa-Pascua</a:t>
            </a:r>
            <a:endParaRPr lang="es-ES_tradnl" sz="4000" b="1" dirty="0">
              <a:latin typeface="Constantia" panose="02030602050306030303" pitchFamily="18" charset="0"/>
            </a:endParaRPr>
          </a:p>
        </p:txBody>
      </p:sp>
      <p:sp>
        <p:nvSpPr>
          <p:cNvPr id="4" name="Isosceles Triangle 69" title="Speechbubble_callout_graphic">
            <a:extLst>
              <a:ext uri="{FF2B5EF4-FFF2-40B4-BE49-F238E27FC236}">
                <a16:creationId xmlns:a16="http://schemas.microsoft.com/office/drawing/2014/main" id="{CA688265-CBAE-4460-AC96-1534946AA77A}"/>
              </a:ext>
            </a:extLst>
          </p:cNvPr>
          <p:cNvSpPr/>
          <p:nvPr/>
        </p:nvSpPr>
        <p:spPr>
          <a:xfrm rot="8137044" flipH="1">
            <a:off x="3893991" y="4426528"/>
            <a:ext cx="864313" cy="678764"/>
          </a:xfrm>
          <a:prstGeom prst="triangle">
            <a:avLst>
              <a:gd name="adj" fmla="val 499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50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smtClean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días)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9512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3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50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72728"/>
            <a:ext cx="1684357" cy="1130465"/>
            <a:chOff x="4062166" y="1125500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25500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36" name="35 Rectángulo"/>
          <p:cNvSpPr/>
          <p:nvPr/>
        </p:nvSpPr>
        <p:spPr>
          <a:xfrm>
            <a:off x="6918148" y="1412776"/>
            <a:ext cx="356615" cy="22267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5837793" y="2307223"/>
            <a:ext cx="250563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PASCUA</a:t>
            </a:r>
            <a:endParaRPr lang="es-ES_trad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0" grpId="0"/>
      <p:bldP spid="20" grpId="0" animBg="1"/>
      <p:bldP spid="7" grpId="0"/>
      <p:bldP spid="24" grpId="0" animBg="1"/>
      <p:bldP spid="25" grpId="0"/>
      <p:bldP spid="28" grpId="0" animBg="1"/>
      <p:bldP spid="30" grpId="0" animBg="1"/>
      <p:bldP spid="38" grpId="0" animBg="1"/>
      <p:bldP spid="39" grpId="0"/>
      <p:bldP spid="32" grpId="0" animBg="1"/>
      <p:bldP spid="33" grpId="0"/>
      <p:bldP spid="35" grpId="0" animBg="1"/>
      <p:bldP spid="34" grpId="0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600" y="4592376"/>
            <a:ext cx="5256584" cy="553565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308304" y="4376354"/>
            <a:ext cx="1633537" cy="996439"/>
            <a:chOff x="4062166" y="1108173"/>
            <a:chExt cx="1633537" cy="66059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350198" y="1115353"/>
              <a:ext cx="1234821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noProof="0" dirty="0">
                  <a:solidFill>
                    <a:srgbClr val="FF0000"/>
                  </a:solidFill>
                  <a:latin typeface="Calibri"/>
                </a:rPr>
                <a:t>(50 </a:t>
              </a:r>
              <a:r>
                <a:rPr lang="en-US" sz="1200" b="1" noProof="0" dirty="0" err="1">
                  <a:solidFill>
                    <a:srgbClr val="FF0000"/>
                  </a:solidFill>
                  <a:latin typeface="Calibri"/>
                </a:rPr>
                <a:t>días</a:t>
              </a:r>
              <a:r>
                <a:rPr lang="en-US" sz="1200" b="1" noProof="0" dirty="0">
                  <a:solidFill>
                    <a:srgbClr val="FF0000"/>
                  </a:solidFill>
                  <a:latin typeface="Calibri"/>
                </a:rPr>
                <a:t>)</a:t>
              </a:r>
              <a:endParaRPr kumimoji="0" lang="en-US" sz="12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7" y="3190646"/>
            <a:ext cx="483599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13 CuadroTexto"/>
          <p:cNvSpPr txBox="1"/>
          <p:nvPr/>
        </p:nvSpPr>
        <p:spPr>
          <a:xfrm>
            <a:off x="827584" y="5222466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1. </a:t>
            </a:r>
            <a:r>
              <a:rPr lang="es-ES" b="1" dirty="0"/>
              <a:t>Cuaresma</a:t>
            </a:r>
            <a:r>
              <a:rPr lang="es-ES" dirty="0"/>
              <a:t>: </a:t>
            </a:r>
            <a:r>
              <a:rPr lang="es-ES" smtClean="0"/>
              <a:t>40 días preparación </a:t>
            </a:r>
            <a:r>
              <a:rPr lang="es-ES" dirty="0"/>
              <a:t>para la Pascua o Resurrección de Jesús. Es un periodo para arrepentirnos de nuestros errores y de cambiar algo de nosotros para ser mejores y poder vivir más cerca de Cristo. El color es el morado. Vigilia</a:t>
            </a:r>
          </a:p>
          <a:p>
            <a:endParaRPr lang="es-ES_tradn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419872" y="37170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3. </a:t>
            </a:r>
            <a:r>
              <a:rPr lang="es-ES" b="1" dirty="0"/>
              <a:t>Pascua</a:t>
            </a:r>
            <a:r>
              <a:rPr lang="es-ES" dirty="0"/>
              <a:t>: Tiempo de 50 días en que se celebra la resurrección de Jesús.</a:t>
            </a:r>
            <a:endParaRPr lang="es-ES_tradnl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942119" y="213285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4. </a:t>
            </a:r>
            <a:r>
              <a:rPr lang="es-ES" b="1" dirty="0"/>
              <a:t>Miércoles de ceniza</a:t>
            </a:r>
            <a:r>
              <a:rPr lang="es-ES" dirty="0"/>
              <a:t>: primer día de la cuaresma. Se impone ceniza en la cabeza, simboliza arrepentimiento y la necesidad de perdón de Dios. Este año se celebra el…</a:t>
            </a:r>
            <a:endParaRPr lang="es-ES_tradnl" dirty="0"/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561952" y="3655872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sp>
        <p:nvSpPr>
          <p:cNvPr id="20" name="19 Cheurón"/>
          <p:cNvSpPr/>
          <p:nvPr/>
        </p:nvSpPr>
        <p:spPr>
          <a:xfrm>
            <a:off x="5868144" y="4376354"/>
            <a:ext cx="1800200" cy="98560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25400" dist="12700" dir="13500000">
              <a:srgbClr val="000000">
                <a:alpha val="45000"/>
              </a:srgbClr>
            </a:innerShdw>
          </a:effectLst>
        </p:spPr>
      </p:sp>
      <p:sp>
        <p:nvSpPr>
          <p:cNvPr id="22" name="Cheurón 4"/>
          <p:cNvSpPr/>
          <p:nvPr/>
        </p:nvSpPr>
        <p:spPr>
          <a:xfrm>
            <a:off x="6228184" y="4360613"/>
            <a:ext cx="1227135" cy="1130465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TRIDUO PASCUAL</a:t>
            </a:r>
          </a:p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(</a:t>
            </a:r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tres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días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)</a:t>
            </a:r>
            <a:endParaRPr kumimoji="0" lang="en-US" sz="1200" b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915816" y="764704"/>
            <a:ext cx="4046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2. </a:t>
            </a:r>
            <a:r>
              <a:rPr lang="es-ES" b="1" dirty="0"/>
              <a:t>Triduo pascual</a:t>
            </a:r>
            <a:r>
              <a:rPr lang="es-ES" dirty="0"/>
              <a:t>: desde el jueves por la noche al domingo por la mañana: pasión, muerte y resurrección de Jesús. Se conmemora lo más importante de la vida de Jesús.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1365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4" grpId="0"/>
      <p:bldP spid="14" grpId="1"/>
      <p:bldP spid="15" grpId="0"/>
      <p:bldP spid="15" grpId="1"/>
      <p:bldP spid="16" grpId="0"/>
      <p:bldP spid="16" grpId="1"/>
      <p:bldP spid="19" grpId="0"/>
      <p:bldP spid="22" grpId="0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648339" y="3645023"/>
            <a:ext cx="1755322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5 CuadroTexto"/>
          <p:cNvSpPr txBox="1"/>
          <p:nvPr/>
        </p:nvSpPr>
        <p:spPr>
          <a:xfrm>
            <a:off x="4805162" y="332656"/>
            <a:ext cx="4170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5. </a:t>
            </a:r>
            <a:r>
              <a:rPr lang="es-ES" b="1" dirty="0"/>
              <a:t>Domingo de Ramos</a:t>
            </a:r>
            <a:r>
              <a:rPr lang="es-ES" dirty="0"/>
              <a:t>: </a:t>
            </a:r>
            <a:r>
              <a:rPr lang="es-ES" u="sng" dirty="0"/>
              <a:t>entrada triunfal de Jesús en Jerusalén </a:t>
            </a:r>
            <a:r>
              <a:rPr lang="es-ES" dirty="0"/>
              <a:t>aclamado como mesías. El símbolo son las ramas de olivo o las palmas. Este año se celebra el…</a:t>
            </a:r>
            <a:endParaRPr lang="es-ES_tradnl" dirty="0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42751"/>
            <a:ext cx="1684357" cy="1130465"/>
            <a:chOff x="4062166" y="1108173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08173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3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94514" y="124980"/>
            <a:ext cx="46819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6. </a:t>
            </a:r>
            <a:r>
              <a:rPr lang="es-ES" b="1" dirty="0"/>
              <a:t>Jueves santo </a:t>
            </a:r>
            <a:r>
              <a:rPr lang="es-ES" dirty="0"/>
              <a:t>(noche del jueves al viernes):</a:t>
            </a:r>
          </a:p>
          <a:p>
            <a:pPr marL="342900" indent="-342900">
              <a:buAutoNum type="alphaLcParenR"/>
            </a:pPr>
            <a:r>
              <a:rPr lang="es-ES" u="sng" dirty="0"/>
              <a:t>Última cena </a:t>
            </a:r>
            <a:r>
              <a:rPr lang="es-ES" dirty="0"/>
              <a:t>(institución de la misa)</a:t>
            </a:r>
          </a:p>
          <a:p>
            <a:pPr marL="342900" indent="-342900">
              <a:buAutoNum type="alphaLcParenR"/>
            </a:pPr>
            <a:r>
              <a:rPr lang="es-ES" dirty="0"/>
              <a:t>Lavatorio de los pies (símbolo de servicio)</a:t>
            </a:r>
          </a:p>
          <a:p>
            <a:pPr marL="342900" indent="-342900">
              <a:buAutoNum type="alphaLcParenR"/>
            </a:pPr>
            <a:r>
              <a:rPr lang="es-ES" dirty="0"/>
              <a:t>Oración en el monte de los Olivos</a:t>
            </a:r>
          </a:p>
          <a:p>
            <a:pPr marL="342900" indent="-342900">
              <a:buAutoNum type="alphaLcParenR"/>
            </a:pPr>
            <a:r>
              <a:rPr lang="es-ES" dirty="0"/>
              <a:t>Traición de Judas y prendimiento</a:t>
            </a:r>
          </a:p>
          <a:p>
            <a:pPr marL="342900" indent="-342900">
              <a:buAutoNum type="alphaLcParenR"/>
            </a:pPr>
            <a:r>
              <a:rPr lang="es-ES" dirty="0"/>
              <a:t>Juicio religioso: el sanedrín condena a Jesús por sus ataques al templo </a:t>
            </a:r>
          </a:p>
          <a:p>
            <a:pPr marL="342900" indent="-342900">
              <a:buAutoNum type="alphaLcParenR"/>
            </a:pPr>
            <a:r>
              <a:rPr lang="es-ES" dirty="0"/>
              <a:t>Juicio político: Pilato le condena por “revolucionario”.</a:t>
            </a:r>
          </a:p>
          <a:p>
            <a:pPr marL="342900" indent="-342900">
              <a:buAutoNum type="alphaLcParenR"/>
            </a:pPr>
            <a:r>
              <a:rPr lang="es-ES" dirty="0"/>
              <a:t>Flagelación</a:t>
            </a:r>
          </a:p>
          <a:p>
            <a:pPr marL="342900" indent="-342900">
              <a:buAutoNum type="alphaLcParenR"/>
            </a:pPr>
            <a:r>
              <a:rPr lang="es-ES" dirty="0"/>
              <a:t>El símbolo de este día son el pan y el vino</a:t>
            </a:r>
          </a:p>
          <a:p>
            <a:pPr marL="342900" indent="-342900">
              <a:buAutoNum type="alphaLcParenR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3544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6" grpId="1"/>
      <p:bldP spid="7" grpId="0"/>
      <p:bldP spid="24" grpId="0" animBg="1"/>
      <p:bldP spid="25" grpId="0"/>
      <p:bldP spid="28" grpId="0" animBg="1"/>
      <p:bldP spid="29" grpId="0"/>
      <p:bldP spid="30" grpId="0" animBg="1"/>
      <p:bldP spid="31" grpId="0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49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42751"/>
            <a:ext cx="1684357" cy="1130465"/>
            <a:chOff x="4062166" y="1108173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08173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978972" y="681532"/>
            <a:ext cx="34563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7. </a:t>
            </a:r>
            <a:r>
              <a:rPr lang="es-ES" b="1" dirty="0"/>
              <a:t>Viernes Santo </a:t>
            </a:r>
            <a:r>
              <a:rPr lang="es-ES" dirty="0"/>
              <a:t>(por la mañana)</a:t>
            </a:r>
          </a:p>
          <a:p>
            <a:pPr marL="342900" indent="-342900">
              <a:buAutoNum type="alphaLcParenR"/>
            </a:pPr>
            <a:r>
              <a:rPr lang="es-ES" dirty="0"/>
              <a:t>Vía crucis</a:t>
            </a:r>
          </a:p>
          <a:p>
            <a:pPr marL="342900" indent="-342900">
              <a:buAutoNum type="alphaLcParenR"/>
            </a:pPr>
            <a:r>
              <a:rPr lang="es-ES" u="sng" dirty="0"/>
              <a:t>Crucifixión de Jesús</a:t>
            </a:r>
          </a:p>
          <a:p>
            <a:pPr marL="342900" indent="-342900">
              <a:buAutoNum type="alphaLcParenR"/>
            </a:pPr>
            <a:r>
              <a:rPr lang="es-ES" u="sng" dirty="0"/>
              <a:t>Muerte de Jesús</a:t>
            </a:r>
          </a:p>
          <a:p>
            <a:pPr marL="342900" indent="-342900">
              <a:buAutoNum type="alphaLcParenR"/>
            </a:pPr>
            <a:r>
              <a:rPr lang="es-ES" dirty="0"/>
              <a:t>Descendimiento</a:t>
            </a:r>
          </a:p>
          <a:p>
            <a:pPr marL="342900" indent="-342900">
              <a:buAutoNum type="alphaLcParenR"/>
            </a:pPr>
            <a:r>
              <a:rPr lang="es-ES" dirty="0"/>
              <a:t>Entierro</a:t>
            </a:r>
          </a:p>
          <a:p>
            <a:pPr marL="342900" indent="-342900">
              <a:buAutoNum type="alphaLcParenR"/>
            </a:pPr>
            <a:r>
              <a:rPr lang="es-ES" dirty="0"/>
              <a:t>El símbolo del viernes santo es la cruz.</a:t>
            </a:r>
          </a:p>
          <a:p>
            <a:pPr marL="342900" indent="-342900">
              <a:buAutoNum type="alphaLcParenR"/>
            </a:pPr>
            <a:r>
              <a:rPr lang="es-ES" dirty="0"/>
              <a:t>Este año se celebra el…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27983" y="764704"/>
            <a:ext cx="2840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8. </a:t>
            </a:r>
            <a:r>
              <a:rPr lang="es-ES" b="1" dirty="0"/>
              <a:t>Sábado santo</a:t>
            </a:r>
          </a:p>
          <a:p>
            <a:r>
              <a:rPr lang="es-ES" dirty="0"/>
              <a:t>a) Silencio, dolor y tristeza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8453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14" grpId="0" build="allAtOnce"/>
      <p:bldP spid="35" grpId="0" animBg="1"/>
      <p:bldP spid="3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50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72728"/>
            <a:ext cx="1684357" cy="1130465"/>
            <a:chOff x="4062166" y="1125500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25500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36" name="35 Rectángulo"/>
          <p:cNvSpPr/>
          <p:nvPr/>
        </p:nvSpPr>
        <p:spPr>
          <a:xfrm>
            <a:off x="6918148" y="1412776"/>
            <a:ext cx="356615" cy="22267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5837793" y="2307223"/>
            <a:ext cx="250563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PASCUA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3528" y="367495"/>
            <a:ext cx="4105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9. </a:t>
            </a:r>
            <a:r>
              <a:rPr lang="es-ES" b="1" dirty="0"/>
              <a:t>Domingo de Pascua o de resurrección:</a:t>
            </a:r>
            <a:r>
              <a:rPr lang="es-ES_tradnl" b="1" dirty="0"/>
              <a:t> </a:t>
            </a:r>
            <a:r>
              <a:rPr lang="es-ES_tradnl" dirty="0"/>
              <a:t>se celebra </a:t>
            </a:r>
            <a:r>
              <a:rPr lang="es-ES_tradnl" u="sng" dirty="0"/>
              <a:t>la resurrección de Jesús</a:t>
            </a:r>
            <a:r>
              <a:rPr lang="es-ES_tradnl" dirty="0"/>
              <a:t>, que es la creencia más importante del cristianismo. El símbolo es la vela o el cirio pascual. Este año se celebra el…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3528" y="1876182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10. </a:t>
            </a:r>
            <a:r>
              <a:rPr lang="es-ES" b="1" dirty="0"/>
              <a:t>Con el domingo de Pascua </a:t>
            </a:r>
            <a:r>
              <a:rPr lang="es-ES" dirty="0"/>
              <a:t>o de resurrección comienza el tiempo pascual, que dura 50 días. Termina con la ascensión de Jesús al cielo. Este año se celebra el…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955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15" grpId="0"/>
      <p:bldP spid="15" grpId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875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959</TotalTime>
  <Words>514</Words>
  <Application>Microsoft Office PowerPoint</Application>
  <PresentationFormat>Presentación en pantalla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Constantia</vt:lpstr>
      <vt:lpstr>Tema de Office</vt:lpstr>
      <vt:lpstr>Esquema  Cuaresma-Semana Santa-Pascua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José Pablo Fernández Valderrama Gamarra</cp:lastModifiedBy>
  <cp:revision>52</cp:revision>
  <dcterms:created xsi:type="dcterms:W3CDTF">2019-03-29T09:04:15Z</dcterms:created>
  <dcterms:modified xsi:type="dcterms:W3CDTF">2022-03-21T11:29:58Z</dcterms:modified>
</cp:coreProperties>
</file>